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94512"/>
  </p:normalViewPr>
  <p:slideViewPr>
    <p:cSldViewPr snapToGrid="0" snapToObjects="1">
      <p:cViewPr varScale="1">
        <p:scale>
          <a:sx n="121" d="100"/>
          <a:sy n="121" d="100"/>
        </p:scale>
        <p:origin x="760"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CCA512-8D0D-044E-A71E-C242CABC87D6}" type="datetimeFigureOut">
              <a:rPr lang="en-US" smtClean="0"/>
              <a:t>10/11/24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85155E-8335-D041-A44A-6983CA0112A3}" type="slidenum">
              <a:rPr lang="en-US" smtClean="0"/>
              <a:t>‹#›</a:t>
            </a:fld>
            <a:endParaRPr lang="en-US"/>
          </a:p>
        </p:txBody>
      </p:sp>
    </p:spTree>
    <p:extLst>
      <p:ext uri="{BB962C8B-B14F-4D97-AF65-F5344CB8AC3E}">
        <p14:creationId xmlns:p14="http://schemas.microsoft.com/office/powerpoint/2010/main" val="600863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Andrew Safran, and I will be presenting my final project for CSCA 5622. For this project, I worked on training a model to predict a breast cancer diagnosis</a:t>
            </a:r>
          </a:p>
        </p:txBody>
      </p:sp>
      <p:sp>
        <p:nvSpPr>
          <p:cNvPr id="4" name="Slide Number Placeholder 3"/>
          <p:cNvSpPr>
            <a:spLocks noGrp="1"/>
          </p:cNvSpPr>
          <p:nvPr>
            <p:ph type="sldNum" sz="quarter" idx="10"/>
          </p:nvPr>
        </p:nvSpPr>
        <p:spPr/>
        <p:txBody>
          <a:bodyPr/>
          <a:lstStyle/>
          <a:p>
            <a:fld id="{EB85155E-8335-D041-A44A-6983CA0112A3}" type="slidenum">
              <a:rPr lang="en-US" smtClean="0"/>
              <a:t>1</a:t>
            </a:fld>
            <a:endParaRPr lang="en-US"/>
          </a:p>
        </p:txBody>
      </p:sp>
    </p:spTree>
    <p:extLst>
      <p:ext uri="{BB962C8B-B14F-4D97-AF65-F5344CB8AC3E}">
        <p14:creationId xmlns:p14="http://schemas.microsoft.com/office/powerpoint/2010/main" val="988772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want to walk through the data that was used for the model. It came from UCI Machine Learning on Kaggle, and was comprised of patients who had masses found in breast tissue. For each patient, an image was taken on the nucleus of a cell from the mass. For each image, the following measurements were taken on three parts of the nucleus. (List them here). For each category, the mean, SE, and worst (or highest) were calculated, and each of those calculations became a feature in the dataset. With the ten measurement types and three calculated features per measurement, there were 30 features in the dataset with 569 observations</a:t>
            </a:r>
          </a:p>
        </p:txBody>
      </p:sp>
      <p:sp>
        <p:nvSpPr>
          <p:cNvPr id="4" name="Slide Number Placeholder 3"/>
          <p:cNvSpPr>
            <a:spLocks noGrp="1"/>
          </p:cNvSpPr>
          <p:nvPr>
            <p:ph type="sldNum" sz="quarter" idx="10"/>
          </p:nvPr>
        </p:nvSpPr>
        <p:spPr/>
        <p:txBody>
          <a:bodyPr/>
          <a:lstStyle/>
          <a:p>
            <a:fld id="{EB85155E-8335-D041-A44A-6983CA0112A3}" type="slidenum">
              <a:rPr lang="en-US" smtClean="0"/>
              <a:t>2</a:t>
            </a:fld>
            <a:endParaRPr lang="en-US"/>
          </a:p>
        </p:txBody>
      </p:sp>
    </p:spTree>
    <p:extLst>
      <p:ext uri="{BB962C8B-B14F-4D97-AF65-F5344CB8AC3E}">
        <p14:creationId xmlns:p14="http://schemas.microsoft.com/office/powerpoint/2010/main" val="28195320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start my exploratory analysis, I decided to group together the features based on what statistic they represented, meaning mean, SE, or worst. I generated a heatmap of the correlation matrix within each group. Here you can see the correlations of all of the measurement means. I’ve highlighted a few key areas. First is the correlations between radius, perimeter, and area. This is where the correlations were the strongest, which makes sense because all three are directly related as measures of the size of the nucleus. Similarly, compactness, concavity, and number of concave points also had strong correlation. This also makes sense because they are all measures of the shape of the nucleus. There was also some moderately strong correlation between the size-related measurements and the concavity and concave points measures. So at first this was a little surprising, but again it could make sense as a larger nucleus would have more room to have more concave points.</a:t>
            </a:r>
          </a:p>
        </p:txBody>
      </p:sp>
      <p:sp>
        <p:nvSpPr>
          <p:cNvPr id="4" name="Slide Number Placeholder 3"/>
          <p:cNvSpPr>
            <a:spLocks noGrp="1"/>
          </p:cNvSpPr>
          <p:nvPr>
            <p:ph type="sldNum" sz="quarter" idx="10"/>
          </p:nvPr>
        </p:nvSpPr>
        <p:spPr/>
        <p:txBody>
          <a:bodyPr/>
          <a:lstStyle/>
          <a:p>
            <a:fld id="{EB85155E-8335-D041-A44A-6983CA0112A3}" type="slidenum">
              <a:rPr lang="en-US" smtClean="0"/>
              <a:t>3</a:t>
            </a:fld>
            <a:endParaRPr lang="en-US"/>
          </a:p>
        </p:txBody>
      </p:sp>
    </p:spTree>
    <p:extLst>
      <p:ext uri="{BB962C8B-B14F-4D97-AF65-F5344CB8AC3E}">
        <p14:creationId xmlns:p14="http://schemas.microsoft.com/office/powerpoint/2010/main" val="24553149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the same correlation heatmaps for the Standard error measures and the worst measures. For standard errors, the size variables still maintain their high correlation, as well a the shape variables, but you may notice that the standard error for concave points no longer appears to have significant correlation with the standard errors of the size measurements. On the right, with the worst measurements, you’ll see that correlation has returned, although potentially not quite as strong as it is for the means.</a:t>
            </a:r>
          </a:p>
        </p:txBody>
      </p:sp>
      <p:sp>
        <p:nvSpPr>
          <p:cNvPr id="4" name="Slide Number Placeholder 3"/>
          <p:cNvSpPr>
            <a:spLocks noGrp="1"/>
          </p:cNvSpPr>
          <p:nvPr>
            <p:ph type="sldNum" sz="quarter" idx="10"/>
          </p:nvPr>
        </p:nvSpPr>
        <p:spPr/>
        <p:txBody>
          <a:bodyPr/>
          <a:lstStyle/>
          <a:p>
            <a:fld id="{EB85155E-8335-D041-A44A-6983CA0112A3}" type="slidenum">
              <a:rPr lang="en-US" smtClean="0"/>
              <a:t>4</a:t>
            </a:fld>
            <a:endParaRPr lang="en-US"/>
          </a:p>
        </p:txBody>
      </p:sp>
    </p:spTree>
    <p:extLst>
      <p:ext uri="{BB962C8B-B14F-4D97-AF65-F5344CB8AC3E}">
        <p14:creationId xmlns:p14="http://schemas.microsoft.com/office/powerpoint/2010/main" val="1632568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 generated a </a:t>
            </a:r>
            <a:r>
              <a:rPr lang="en-US" dirty="0" err="1"/>
              <a:t>pairplot</a:t>
            </a:r>
            <a:r>
              <a:rPr lang="en-US" dirty="0"/>
              <a:t> for the mean measurements. At first I was surprised at just how strict the correlations were for the size measures, but it makes sense that radius and perimeter have a linear relationship, because the formula for a circle’s perimeter involves the radius. The same is true for the binomial relationship between the radius and area measures, because the radius is squared in the area formula for a circle.  </a:t>
            </a:r>
          </a:p>
          <a:p>
            <a:endParaRPr lang="en-US" dirty="0"/>
          </a:p>
          <a:p>
            <a:endParaRPr lang="en-US" dirty="0"/>
          </a:p>
          <a:p>
            <a:r>
              <a:rPr lang="en-US" dirty="0"/>
              <a:t>I’ve also highlighted the same areas that I discussed on the heatmap, and you can see the same string correlations when the </a:t>
            </a:r>
            <a:r>
              <a:rPr lang="en-US" dirty="0" err="1"/>
              <a:t>datapoints</a:t>
            </a:r>
            <a:r>
              <a:rPr lang="en-US" dirty="0"/>
              <a:t> are plotted visually.</a:t>
            </a:r>
          </a:p>
        </p:txBody>
      </p:sp>
      <p:sp>
        <p:nvSpPr>
          <p:cNvPr id="4" name="Slide Number Placeholder 3"/>
          <p:cNvSpPr>
            <a:spLocks noGrp="1"/>
          </p:cNvSpPr>
          <p:nvPr>
            <p:ph type="sldNum" sz="quarter" idx="10"/>
          </p:nvPr>
        </p:nvSpPr>
        <p:spPr/>
        <p:txBody>
          <a:bodyPr/>
          <a:lstStyle/>
          <a:p>
            <a:fld id="{EB85155E-8335-D041-A44A-6983CA0112A3}" type="slidenum">
              <a:rPr lang="en-US" smtClean="0"/>
              <a:t>5</a:t>
            </a:fld>
            <a:endParaRPr lang="en-US"/>
          </a:p>
        </p:txBody>
      </p:sp>
    </p:spTree>
    <p:extLst>
      <p:ext uri="{BB962C8B-B14F-4D97-AF65-F5344CB8AC3E}">
        <p14:creationId xmlns:p14="http://schemas.microsoft.com/office/powerpoint/2010/main" val="768011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felt that the data was a good candidate for a decision tree ensemble method, and I ended up selecting the Random Forest due to the high degree of correlation that was noted among a number of the variables. As we discussed in the class, the Random Forest is a good way to de-correlate the tree, allowing some variables that may have significance to get out from under the shadow of other variables that may appear to be better. I utilized the </a:t>
            </a:r>
            <a:r>
              <a:rPr lang="en-US" dirty="0" err="1"/>
              <a:t>RandomForest</a:t>
            </a:r>
            <a:r>
              <a:rPr lang="en-US" dirty="0"/>
              <a:t> class that we created in the Ensemble assignment, and I decided to test it out with a few tweaks to the decision tree parameters.</a:t>
            </a:r>
          </a:p>
          <a:p>
            <a:r>
              <a:rPr lang="en-US" dirty="0"/>
              <a:t>First, I used a max depth of 3 nodes per tree using the square root to determine the number of features each tree would use.</a:t>
            </a:r>
          </a:p>
          <a:p>
            <a:r>
              <a:rPr lang="en-US" dirty="0"/>
              <a:t>Next, I used a max depth of 5 nodes with the square root method</a:t>
            </a:r>
          </a:p>
          <a:p>
            <a:r>
              <a:rPr lang="en-US" dirty="0"/>
              <a:t>The third tree was a max depth of 10, still using the square root</a:t>
            </a:r>
          </a:p>
          <a:p>
            <a:r>
              <a:rPr lang="en-US" dirty="0"/>
              <a:t>Finally, with the max depth of 10, I tried using the logarithmic method of selecting the number of features</a:t>
            </a:r>
          </a:p>
        </p:txBody>
      </p:sp>
      <p:sp>
        <p:nvSpPr>
          <p:cNvPr id="4" name="Slide Number Placeholder 3"/>
          <p:cNvSpPr>
            <a:spLocks noGrp="1"/>
          </p:cNvSpPr>
          <p:nvPr>
            <p:ph type="sldNum" sz="quarter" idx="10"/>
          </p:nvPr>
        </p:nvSpPr>
        <p:spPr/>
        <p:txBody>
          <a:bodyPr/>
          <a:lstStyle/>
          <a:p>
            <a:fld id="{EB85155E-8335-D041-A44A-6983CA0112A3}" type="slidenum">
              <a:rPr lang="en-US" smtClean="0"/>
              <a:t>6</a:t>
            </a:fld>
            <a:endParaRPr lang="en-US"/>
          </a:p>
        </p:txBody>
      </p:sp>
    </p:spTree>
    <p:extLst>
      <p:ext uri="{BB962C8B-B14F-4D97-AF65-F5344CB8AC3E}">
        <p14:creationId xmlns:p14="http://schemas.microsoft.com/office/powerpoint/2010/main" val="1231000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each Random Forest grew, I calculated the accuracy of their predictions and compared them on the plot to the right. As you can see, each of the classifiers started off with pretty low accuracy until they had a few dozen trees involved. The classifier with depth 3 seemed to plateau pretty early on, but it did gain a significant boost in accuracy right before hitting 100 trees. Interestingly, the other classifiers had an increase in accuracy around that point as well. Overall, the forest with a maximum depth of 10 and the logarithmic feature selection proved to be the most accurate. On the test data, it was able to correctly predict whether or not the mass was malignant with an accuracy of 92%.</a:t>
            </a:r>
          </a:p>
        </p:txBody>
      </p:sp>
      <p:sp>
        <p:nvSpPr>
          <p:cNvPr id="4" name="Slide Number Placeholder 3"/>
          <p:cNvSpPr>
            <a:spLocks noGrp="1"/>
          </p:cNvSpPr>
          <p:nvPr>
            <p:ph type="sldNum" sz="quarter" idx="10"/>
          </p:nvPr>
        </p:nvSpPr>
        <p:spPr/>
        <p:txBody>
          <a:bodyPr/>
          <a:lstStyle/>
          <a:p>
            <a:fld id="{EB85155E-8335-D041-A44A-6983CA0112A3}" type="slidenum">
              <a:rPr lang="en-US" smtClean="0"/>
              <a:t>7</a:t>
            </a:fld>
            <a:endParaRPr lang="en-US"/>
          </a:p>
        </p:txBody>
      </p:sp>
    </p:spTree>
    <p:extLst>
      <p:ext uri="{BB962C8B-B14F-4D97-AF65-F5344CB8AC3E}">
        <p14:creationId xmlns:p14="http://schemas.microsoft.com/office/powerpoint/2010/main" val="1242784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learned in class, there are some major drawbacks to using a Random Forest. Because the model does not settle on a single decision tree classifier, it is not great for providing a flowchart style visualization to help make decisions based on the model. This type of flowchart would ordinarily be extremely helpful for a medical professional hoping to use the model’s findings to determine an appropriate diagnosis. </a:t>
            </a:r>
          </a:p>
          <a:p>
            <a:r>
              <a:rPr lang="en-US" dirty="0"/>
              <a:t>It’s also hard to use a Random Forest to gain more general insight into the data. Again, because there is no single tree, you can’t see what features tend to be the best separators, and which end up being relatively insignificant.</a:t>
            </a:r>
          </a:p>
          <a:p>
            <a:endParaRPr lang="en-US" dirty="0"/>
          </a:p>
          <a:p>
            <a:r>
              <a:rPr lang="en-US" dirty="0"/>
              <a:t>In an attempt to get around these issues, I modified the Random Forest class so that when predictions are made, each of the individual trees had their predictions stored, and were scored against the test data. By doing this, I as able to access the individual Decision Trees that make up the Random Forest, and access them as one would with a single decision tree.</a:t>
            </a:r>
          </a:p>
        </p:txBody>
      </p:sp>
      <p:sp>
        <p:nvSpPr>
          <p:cNvPr id="4" name="Slide Number Placeholder 3"/>
          <p:cNvSpPr>
            <a:spLocks noGrp="1"/>
          </p:cNvSpPr>
          <p:nvPr>
            <p:ph type="sldNum" sz="quarter" idx="10"/>
          </p:nvPr>
        </p:nvSpPr>
        <p:spPr/>
        <p:txBody>
          <a:bodyPr/>
          <a:lstStyle/>
          <a:p>
            <a:fld id="{EB85155E-8335-D041-A44A-6983CA0112A3}" type="slidenum">
              <a:rPr lang="en-US" smtClean="0"/>
              <a:t>8</a:t>
            </a:fld>
            <a:endParaRPr lang="en-US"/>
          </a:p>
        </p:txBody>
      </p:sp>
    </p:spTree>
    <p:extLst>
      <p:ext uri="{BB962C8B-B14F-4D97-AF65-F5344CB8AC3E}">
        <p14:creationId xmlns:p14="http://schemas.microsoft.com/office/powerpoint/2010/main" val="6236632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most accurate tree from the model. It’s a little hard to see due to the large depth. The blue nodes represent a benign diagnosis, while the orange nodes represent a malignant diagnosis. The saturation of the color represents the confidence in the prediction. Each of the red circles is a node that splits on the ‘</a:t>
            </a:r>
            <a:r>
              <a:rPr lang="en-US" dirty="0" err="1"/>
              <a:t>radius_worst</a:t>
            </a:r>
            <a:r>
              <a:rPr lang="en-US" dirty="0"/>
              <a:t>’ feature. Given the number of splits using that feature, including the root node, it would make logical sense to conclude that it is one of the more useful features for determining a diagnosis. In fact, I analyzed the top three most accurate trees, and </a:t>
            </a:r>
            <a:r>
              <a:rPr lang="en-US" dirty="0" err="1"/>
              <a:t>radius_worst</a:t>
            </a:r>
            <a:r>
              <a:rPr lang="en-US" dirty="0"/>
              <a:t> was the root node for all three, and it was used commonly throughout them all. </a:t>
            </a:r>
          </a:p>
          <a:p>
            <a:endParaRPr lang="en-US" dirty="0"/>
          </a:p>
          <a:p>
            <a:r>
              <a:rPr lang="en-US" dirty="0"/>
              <a:t>This tree was notably more accurate than the ensemble, which could be worth some further investigation. On one hand, it could be a coincidence that trees emphasizing </a:t>
            </a:r>
            <a:r>
              <a:rPr lang="en-US" dirty="0" err="1"/>
              <a:t>radius_worst</a:t>
            </a:r>
            <a:r>
              <a:rPr lang="en-US" dirty="0"/>
              <a:t> were well suited to the test data that was used. On the other hand, it’s possible that </a:t>
            </a:r>
            <a:r>
              <a:rPr lang="en-US" dirty="0" err="1"/>
              <a:t>radius_worst</a:t>
            </a:r>
            <a:r>
              <a:rPr lang="en-US" dirty="0"/>
              <a:t> truly is the best predictor for whether or not a mass is cancerous. In that case, the use of an ensemble to reduce variance could have introduced too much bias, and negatively impacted the model’s overall predictive ability. </a:t>
            </a:r>
          </a:p>
        </p:txBody>
      </p:sp>
      <p:sp>
        <p:nvSpPr>
          <p:cNvPr id="4" name="Slide Number Placeholder 3"/>
          <p:cNvSpPr>
            <a:spLocks noGrp="1"/>
          </p:cNvSpPr>
          <p:nvPr>
            <p:ph type="sldNum" sz="quarter" idx="10"/>
          </p:nvPr>
        </p:nvSpPr>
        <p:spPr/>
        <p:txBody>
          <a:bodyPr/>
          <a:lstStyle/>
          <a:p>
            <a:fld id="{EB85155E-8335-D041-A44A-6983CA0112A3}" type="slidenum">
              <a:rPr lang="en-US" smtClean="0"/>
              <a:t>9</a:t>
            </a:fld>
            <a:endParaRPr lang="en-US"/>
          </a:p>
        </p:txBody>
      </p:sp>
    </p:spTree>
    <p:extLst>
      <p:ext uri="{BB962C8B-B14F-4D97-AF65-F5344CB8AC3E}">
        <p14:creationId xmlns:p14="http://schemas.microsoft.com/office/powerpoint/2010/main" val="2906784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A76E5838-9FA4-9B40-93E3-94B624510017}" type="datetimeFigureOut">
              <a:rPr lang="en-US" smtClean="0"/>
              <a:t>10/11/24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113980556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6E5838-9FA4-9B40-93E3-94B624510017}" type="datetimeFigureOut">
              <a:rPr lang="en-US" smtClean="0"/>
              <a:t>10/11/24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2360804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6E5838-9FA4-9B40-93E3-94B624510017}" type="datetimeFigureOut">
              <a:rPr lang="en-US" smtClean="0"/>
              <a:t>10/11/24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1845017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76E5838-9FA4-9B40-93E3-94B624510017}" type="datetimeFigureOut">
              <a:rPr lang="en-US" smtClean="0"/>
              <a:t>10/11/24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2446465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A76E5838-9FA4-9B40-93E3-94B624510017}" type="datetimeFigureOut">
              <a:rPr lang="en-US" smtClean="0"/>
              <a:t>10/11/24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175993505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76E5838-9FA4-9B40-93E3-94B624510017}" type="datetimeFigureOut">
              <a:rPr lang="en-US" smtClean="0"/>
              <a:t>10/11/24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2540352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A76E5838-9FA4-9B40-93E3-94B624510017}" type="datetimeFigureOut">
              <a:rPr lang="en-US" smtClean="0"/>
              <a:t>10/11/24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2F5454-EF03-D549-8681-D9285B9C458B}"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724194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76E5838-9FA4-9B40-93E3-94B624510017}" type="datetimeFigureOut">
              <a:rPr lang="en-US" smtClean="0"/>
              <a:t>10/11/24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608112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6E5838-9FA4-9B40-93E3-94B624510017}" type="datetimeFigureOut">
              <a:rPr lang="en-US" smtClean="0"/>
              <a:t>10/11/24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2405206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A76E5838-9FA4-9B40-93E3-94B624510017}" type="datetimeFigureOut">
              <a:rPr lang="en-US" smtClean="0"/>
              <a:t>10/11/24</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35735251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A76E5838-9FA4-9B40-93E3-94B624510017}" type="datetimeFigureOut">
              <a:rPr lang="en-US" smtClean="0"/>
              <a:t>10/11/24</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E52F5454-EF03-D549-8681-D9285B9C458B}" type="slidenum">
              <a:rPr lang="en-US" smtClean="0"/>
              <a:t>‹#›</a:t>
            </a:fld>
            <a:endParaRPr lang="en-US"/>
          </a:p>
        </p:txBody>
      </p:sp>
    </p:spTree>
    <p:extLst>
      <p:ext uri="{BB962C8B-B14F-4D97-AF65-F5344CB8AC3E}">
        <p14:creationId xmlns:p14="http://schemas.microsoft.com/office/powerpoint/2010/main" val="187170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A76E5838-9FA4-9B40-93E3-94B624510017}" type="datetimeFigureOut">
              <a:rPr lang="en-US" smtClean="0"/>
              <a:t>10/11/24</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E52F5454-EF03-D549-8681-D9285B9C458B}" type="slidenum">
              <a:rPr lang="en-US" smtClean="0"/>
              <a:t>‹#›</a:t>
            </a:fld>
            <a:endParaRPr lang="en-US"/>
          </a:p>
        </p:txBody>
      </p:sp>
    </p:spTree>
    <p:extLst>
      <p:ext uri="{BB962C8B-B14F-4D97-AF65-F5344CB8AC3E}">
        <p14:creationId xmlns:p14="http://schemas.microsoft.com/office/powerpoint/2010/main" val="30861551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hyperlink" Target="https://www.kaggle.com/datasets/uciml/breast-cancer-wisconsin-data" TargetMode="Externa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A291016-DB5C-D840-B643-6197B89E4C61}"/>
              </a:ext>
            </a:extLst>
          </p:cNvPr>
          <p:cNvSpPr>
            <a:spLocks noGrp="1"/>
          </p:cNvSpPr>
          <p:nvPr>
            <p:ph type="subTitle" idx="1"/>
          </p:nvPr>
        </p:nvSpPr>
        <p:spPr>
          <a:xfrm>
            <a:off x="1262729" y="5499895"/>
            <a:ext cx="9638443" cy="764271"/>
          </a:xfrm>
        </p:spPr>
        <p:txBody>
          <a:bodyPr>
            <a:normAutofit fontScale="62500" lnSpcReduction="20000"/>
          </a:bodyPr>
          <a:lstStyle/>
          <a:p>
            <a:r>
              <a:rPr lang="en-US" sz="3800" dirty="0"/>
              <a:t>Training a model to predict breast cancer diagnosis</a:t>
            </a:r>
          </a:p>
          <a:p>
            <a:r>
              <a:rPr lang="en-US" sz="2500" dirty="0"/>
              <a:t>Andrew Safran</a:t>
            </a:r>
          </a:p>
        </p:txBody>
      </p:sp>
      <p:sp>
        <p:nvSpPr>
          <p:cNvPr id="8" name="Rectangle 7">
            <a:extLst>
              <a:ext uri="{FF2B5EF4-FFF2-40B4-BE49-F238E27FC236}">
                <a16:creationId xmlns:a16="http://schemas.microsoft.com/office/drawing/2014/main" id="{84167985-D6E9-40FF-97C0-4B6D373E8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68" y="640080"/>
            <a:ext cx="10911865" cy="462686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8801362-349C-44BE-BEF6-8E926E1D3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42976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B854D3-089C-0244-9944-4C52B19B9097}"/>
              </a:ext>
            </a:extLst>
          </p:cNvPr>
          <p:cNvSpPr>
            <a:spLocks noGrp="1"/>
          </p:cNvSpPr>
          <p:nvPr>
            <p:ph type="ctrTitle"/>
          </p:nvPr>
        </p:nvSpPr>
        <p:spPr>
          <a:xfrm>
            <a:off x="1262729" y="1289303"/>
            <a:ext cx="9638443" cy="3339303"/>
          </a:xfrm>
          <a:ln>
            <a:noFill/>
          </a:ln>
        </p:spPr>
        <p:txBody>
          <a:bodyPr>
            <a:normAutofit/>
          </a:bodyPr>
          <a:lstStyle/>
          <a:p>
            <a:r>
              <a:rPr lang="en-US" sz="5000" dirty="0"/>
              <a:t>CSCA 5622 Final Project</a:t>
            </a:r>
          </a:p>
        </p:txBody>
      </p:sp>
      <p:pic>
        <p:nvPicPr>
          <p:cNvPr id="4" name="Audio 3">
            <a:hlinkClick r:id="" action="ppaction://media"/>
            <a:extLst>
              <a:ext uri="{FF2B5EF4-FFF2-40B4-BE49-F238E27FC236}">
                <a16:creationId xmlns:a16="http://schemas.microsoft.com/office/drawing/2014/main" id="{087FDC86-D4B0-2340-8807-3E8ABCE4CB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33372678"/>
      </p:ext>
    </p:extLst>
  </p:cSld>
  <p:clrMapOvr>
    <a:masterClrMapping/>
  </p:clrMapOvr>
  <mc:AlternateContent xmlns:mc="http://schemas.openxmlformats.org/markup-compatibility/2006" xmlns:p14="http://schemas.microsoft.com/office/powerpoint/2010/main">
    <mc:Choice Requires="p14">
      <p:transition spd="slow" p14:dur="2000" advTm="12389"/>
    </mc:Choice>
    <mc:Fallback xmlns="">
      <p:transition spd="slow" advTm="12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C5B5D76-FD4C-9949-8CC2-8B0F6A014361}"/>
              </a:ext>
            </a:extLst>
          </p:cNvPr>
          <p:cNvSpPr>
            <a:spLocks noGrp="1"/>
          </p:cNvSpPr>
          <p:nvPr>
            <p:ph type="title"/>
          </p:nvPr>
        </p:nvSpPr>
        <p:spPr>
          <a:solidFill>
            <a:srgbClr val="FFFFFF"/>
          </a:solidFill>
          <a:ln>
            <a:solidFill>
              <a:srgbClr val="404040"/>
            </a:solidFill>
          </a:ln>
        </p:spPr>
        <p:txBody>
          <a:bodyPr>
            <a:normAutofit/>
          </a:bodyPr>
          <a:lstStyle/>
          <a:p>
            <a:r>
              <a:rPr lang="en-US" dirty="0">
                <a:solidFill>
                  <a:srgbClr val="404040"/>
                </a:solidFill>
              </a:rPr>
              <a:t>data</a:t>
            </a:r>
          </a:p>
        </p:txBody>
      </p:sp>
      <p:sp>
        <p:nvSpPr>
          <p:cNvPr id="5" name="Content Placeholder 4">
            <a:extLst>
              <a:ext uri="{FF2B5EF4-FFF2-40B4-BE49-F238E27FC236}">
                <a16:creationId xmlns:a16="http://schemas.microsoft.com/office/drawing/2014/main" id="{B317C3D6-2D03-2A49-A31E-C08E00C9BA89}"/>
              </a:ext>
            </a:extLst>
          </p:cNvPr>
          <p:cNvSpPr>
            <a:spLocks noGrp="1"/>
          </p:cNvSpPr>
          <p:nvPr>
            <p:ph sz="half" idx="1"/>
          </p:nvPr>
        </p:nvSpPr>
        <p:spPr>
          <a:xfrm>
            <a:off x="1581912" y="2312223"/>
            <a:ext cx="9026650" cy="1229621"/>
          </a:xfrm>
        </p:spPr>
        <p:txBody>
          <a:bodyPr>
            <a:noAutofit/>
          </a:bodyPr>
          <a:lstStyle/>
          <a:p>
            <a:r>
              <a:rPr lang="en-US" sz="2000" dirty="0"/>
              <a:t>Imaging performed on cell nuclei from mass in breast tissue</a:t>
            </a:r>
          </a:p>
          <a:p>
            <a:r>
              <a:rPr lang="en-US" sz="2000" dirty="0"/>
              <a:t>Each nucleus had measurements taken at three points</a:t>
            </a:r>
          </a:p>
          <a:p>
            <a:r>
              <a:rPr lang="en-US" sz="2000" dirty="0"/>
              <a:t>Mean, Standard Error, and Worst (highest) value were calculated</a:t>
            </a:r>
          </a:p>
          <a:p>
            <a:r>
              <a:rPr lang="en-US" sz="2000" dirty="0"/>
              <a:t>30 Features, 569 Records</a:t>
            </a:r>
          </a:p>
        </p:txBody>
      </p:sp>
      <p:sp>
        <p:nvSpPr>
          <p:cNvPr id="6" name="Content Placeholder 5">
            <a:extLst>
              <a:ext uri="{FF2B5EF4-FFF2-40B4-BE49-F238E27FC236}">
                <a16:creationId xmlns:a16="http://schemas.microsoft.com/office/drawing/2014/main" id="{CDBF3351-4D0F-F147-83F5-4A4633E914A9}"/>
              </a:ext>
            </a:extLst>
          </p:cNvPr>
          <p:cNvSpPr>
            <a:spLocks noGrp="1"/>
          </p:cNvSpPr>
          <p:nvPr>
            <p:ph sz="half" idx="2"/>
          </p:nvPr>
        </p:nvSpPr>
        <p:spPr>
          <a:xfrm>
            <a:off x="3766112" y="4352297"/>
            <a:ext cx="4658249" cy="1458096"/>
          </a:xfrm>
        </p:spPr>
        <p:txBody>
          <a:bodyPr numCol="2">
            <a:noAutofit/>
          </a:bodyPr>
          <a:lstStyle/>
          <a:p>
            <a:r>
              <a:rPr lang="en-US" dirty="0"/>
              <a:t>Radius</a:t>
            </a:r>
          </a:p>
          <a:p>
            <a:r>
              <a:rPr lang="en-US" dirty="0"/>
              <a:t>Perimeter</a:t>
            </a:r>
          </a:p>
          <a:p>
            <a:r>
              <a:rPr lang="en-US" dirty="0"/>
              <a:t>Area</a:t>
            </a:r>
          </a:p>
          <a:p>
            <a:r>
              <a:rPr lang="en-US" dirty="0"/>
              <a:t>Texture</a:t>
            </a:r>
          </a:p>
          <a:p>
            <a:r>
              <a:rPr lang="en-US" dirty="0"/>
              <a:t>Smoothness</a:t>
            </a:r>
          </a:p>
          <a:p>
            <a:endParaRPr lang="en-US" dirty="0"/>
          </a:p>
          <a:p>
            <a:r>
              <a:rPr lang="en-US" dirty="0"/>
              <a:t>Concavity</a:t>
            </a:r>
          </a:p>
          <a:p>
            <a:r>
              <a:rPr lang="en-US" dirty="0"/>
              <a:t>Compactness</a:t>
            </a:r>
          </a:p>
          <a:p>
            <a:r>
              <a:rPr lang="en-US" dirty="0"/>
              <a:t>Concave Points</a:t>
            </a:r>
          </a:p>
          <a:p>
            <a:r>
              <a:rPr lang="en-US" dirty="0"/>
              <a:t>Symmetry</a:t>
            </a:r>
          </a:p>
          <a:p>
            <a:r>
              <a:rPr lang="en-US" dirty="0"/>
              <a:t>Fractal Dimension</a:t>
            </a:r>
          </a:p>
          <a:p>
            <a:endParaRPr lang="en-US" dirty="0"/>
          </a:p>
        </p:txBody>
      </p:sp>
      <p:sp>
        <p:nvSpPr>
          <p:cNvPr id="2" name="TextBox 1">
            <a:extLst>
              <a:ext uri="{FF2B5EF4-FFF2-40B4-BE49-F238E27FC236}">
                <a16:creationId xmlns:a16="http://schemas.microsoft.com/office/drawing/2014/main" id="{0AB28C8F-C9BD-5D47-A6B2-7CA8C8E79BEE}"/>
              </a:ext>
            </a:extLst>
          </p:cNvPr>
          <p:cNvSpPr txBox="1"/>
          <p:nvPr/>
        </p:nvSpPr>
        <p:spPr>
          <a:xfrm>
            <a:off x="1581912" y="6505904"/>
            <a:ext cx="8481848" cy="276999"/>
          </a:xfrm>
          <a:prstGeom prst="rect">
            <a:avLst/>
          </a:prstGeom>
          <a:noFill/>
        </p:spPr>
        <p:txBody>
          <a:bodyPr wrap="square" rtlCol="0">
            <a:spAutoFit/>
          </a:bodyPr>
          <a:lstStyle/>
          <a:p>
            <a:r>
              <a:rPr lang="en-US" sz="1200" dirty="0">
                <a:hlinkClick r:id="rId5"/>
              </a:rPr>
              <a:t>https://www.kaggle.com/datasets/uciml/breast-cancer-wisconsin-data</a:t>
            </a:r>
            <a:endParaRPr lang="en-US" sz="1200" dirty="0"/>
          </a:p>
        </p:txBody>
      </p:sp>
      <p:pic>
        <p:nvPicPr>
          <p:cNvPr id="3" name="Audio 2">
            <a:hlinkClick r:id="" action="ppaction://media"/>
            <a:extLst>
              <a:ext uri="{FF2B5EF4-FFF2-40B4-BE49-F238E27FC236}">
                <a16:creationId xmlns:a16="http://schemas.microsoft.com/office/drawing/2014/main" id="{6FF67AD7-A663-B349-9C9F-D5C5623844C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553964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5528"/>
    </mc:Choice>
    <mc:Fallback xmlns="">
      <p:transition spd="slow" advTm="55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22BD3-543F-FB44-AA55-DC9078AC918E}"/>
              </a:ext>
            </a:extLst>
          </p:cNvPr>
          <p:cNvSpPr>
            <a:spLocks noGrp="1"/>
          </p:cNvSpPr>
          <p:nvPr>
            <p:ph type="title"/>
          </p:nvPr>
        </p:nvSpPr>
        <p:spPr>
          <a:xfrm>
            <a:off x="2131916" y="212388"/>
            <a:ext cx="7729728" cy="1188720"/>
          </a:xfrm>
        </p:spPr>
        <p:txBody>
          <a:bodyPr/>
          <a:lstStyle/>
          <a:p>
            <a:r>
              <a:rPr lang="en-US"/>
              <a:t>Exploratory Analysis</a:t>
            </a:r>
            <a:endParaRPr lang="en-US" dirty="0"/>
          </a:p>
        </p:txBody>
      </p:sp>
      <p:sp>
        <p:nvSpPr>
          <p:cNvPr id="12" name="Content Placeholder 11">
            <a:extLst>
              <a:ext uri="{FF2B5EF4-FFF2-40B4-BE49-F238E27FC236}">
                <a16:creationId xmlns:a16="http://schemas.microsoft.com/office/drawing/2014/main" id="{B98309AE-AF77-1542-A22B-63674039949E}"/>
              </a:ext>
            </a:extLst>
          </p:cNvPr>
          <p:cNvSpPr>
            <a:spLocks noGrp="1"/>
          </p:cNvSpPr>
          <p:nvPr>
            <p:ph sz="half" idx="1"/>
          </p:nvPr>
        </p:nvSpPr>
        <p:spPr>
          <a:xfrm>
            <a:off x="471396" y="1897269"/>
            <a:ext cx="4271771" cy="3101982"/>
          </a:xfrm>
        </p:spPr>
        <p:txBody>
          <a:bodyPr/>
          <a:lstStyle/>
          <a:p>
            <a:r>
              <a:rPr lang="en-US" dirty="0"/>
              <a:t>Variables grouped by statistic</a:t>
            </a:r>
          </a:p>
          <a:p>
            <a:pPr lvl="1"/>
            <a:r>
              <a:rPr lang="en-US" dirty="0"/>
              <a:t>Mean vs SE vs Worst</a:t>
            </a:r>
          </a:p>
          <a:p>
            <a:r>
              <a:rPr lang="en-US" dirty="0"/>
              <a:t>Correlations within groups</a:t>
            </a:r>
          </a:p>
          <a:p>
            <a:r>
              <a:rPr lang="en-US" dirty="0" err="1"/>
              <a:t>Pairplot</a:t>
            </a:r>
            <a:r>
              <a:rPr lang="en-US" dirty="0"/>
              <a:t> for mean values</a:t>
            </a:r>
          </a:p>
        </p:txBody>
      </p:sp>
      <p:pic>
        <p:nvPicPr>
          <p:cNvPr id="19" name="Picture 18">
            <a:extLst>
              <a:ext uri="{FF2B5EF4-FFF2-40B4-BE49-F238E27FC236}">
                <a16:creationId xmlns:a16="http://schemas.microsoft.com/office/drawing/2014/main" id="{4D96C1F6-010B-8048-A9D1-75118D8C5A8B}"/>
              </a:ext>
            </a:extLst>
          </p:cNvPr>
          <p:cNvPicPr>
            <a:picLocks noChangeAspect="1"/>
          </p:cNvPicPr>
          <p:nvPr/>
        </p:nvPicPr>
        <p:blipFill>
          <a:blip r:embed="rId5"/>
          <a:stretch>
            <a:fillRect/>
          </a:stretch>
        </p:blipFill>
        <p:spPr>
          <a:xfrm>
            <a:off x="4743167" y="1454817"/>
            <a:ext cx="6804819" cy="5103614"/>
          </a:xfrm>
          <a:prstGeom prst="rect">
            <a:avLst/>
          </a:prstGeom>
        </p:spPr>
      </p:pic>
      <p:sp>
        <p:nvSpPr>
          <p:cNvPr id="27" name="Rectangle 26">
            <a:extLst>
              <a:ext uri="{FF2B5EF4-FFF2-40B4-BE49-F238E27FC236}">
                <a16:creationId xmlns:a16="http://schemas.microsoft.com/office/drawing/2014/main" id="{EEC8F32D-80E3-1246-AC67-E89F6F533A79}"/>
              </a:ext>
            </a:extLst>
          </p:cNvPr>
          <p:cNvSpPr/>
          <p:nvPr/>
        </p:nvSpPr>
        <p:spPr>
          <a:xfrm>
            <a:off x="6858000" y="1696065"/>
            <a:ext cx="1061884" cy="855406"/>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F99790CE-7BBB-DB4B-B86F-C0C0FFDD4E62}"/>
              </a:ext>
            </a:extLst>
          </p:cNvPr>
          <p:cNvSpPr/>
          <p:nvPr/>
        </p:nvSpPr>
        <p:spPr>
          <a:xfrm>
            <a:off x="8672052" y="3082413"/>
            <a:ext cx="1032387" cy="811161"/>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A4D2EAAA-DE04-9B4A-A93D-E26077042C35}"/>
              </a:ext>
            </a:extLst>
          </p:cNvPr>
          <p:cNvSpPr/>
          <p:nvPr/>
        </p:nvSpPr>
        <p:spPr>
          <a:xfrm>
            <a:off x="9002330" y="1696066"/>
            <a:ext cx="702109" cy="855406"/>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78141299-0DCA-2A41-A1AB-961E37EB6F1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90417121"/>
      </p:ext>
    </p:extLst>
  </p:cSld>
  <p:clrMapOvr>
    <a:masterClrMapping/>
  </p:clrMapOvr>
  <mc:AlternateContent xmlns:mc="http://schemas.openxmlformats.org/markup-compatibility/2006" xmlns:p14="http://schemas.microsoft.com/office/powerpoint/2010/main">
    <mc:Choice Requires="p14">
      <p:transition spd="slow" p14:dur="2000" advTm="66718"/>
    </mc:Choice>
    <mc:Fallback xmlns="">
      <p:transition spd="slow" advTm="66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30104CC4-CAE7-284D-833D-B64BFCC98815}"/>
              </a:ext>
            </a:extLst>
          </p:cNvPr>
          <p:cNvPicPr>
            <a:picLocks noGrp="1" noChangeAspect="1"/>
          </p:cNvPicPr>
          <p:nvPr>
            <p:ph sz="half" idx="1"/>
          </p:nvPr>
        </p:nvPicPr>
        <p:blipFill>
          <a:blip r:embed="rId5"/>
          <a:stretch>
            <a:fillRect/>
          </a:stretch>
        </p:blipFill>
        <p:spPr>
          <a:xfrm>
            <a:off x="236538" y="948134"/>
            <a:ext cx="5616575" cy="4212431"/>
          </a:xfrm>
        </p:spPr>
      </p:pic>
      <p:pic>
        <p:nvPicPr>
          <p:cNvPr id="10" name="Content Placeholder 9">
            <a:extLst>
              <a:ext uri="{FF2B5EF4-FFF2-40B4-BE49-F238E27FC236}">
                <a16:creationId xmlns:a16="http://schemas.microsoft.com/office/drawing/2014/main" id="{7BD101A6-6A83-9C4F-B191-EB6F3F37CA33}"/>
              </a:ext>
            </a:extLst>
          </p:cNvPr>
          <p:cNvPicPr>
            <a:picLocks noGrp="1" noChangeAspect="1"/>
          </p:cNvPicPr>
          <p:nvPr>
            <p:ph sz="half" idx="2"/>
          </p:nvPr>
        </p:nvPicPr>
        <p:blipFill>
          <a:blip r:embed="rId6"/>
          <a:stretch>
            <a:fillRect/>
          </a:stretch>
        </p:blipFill>
        <p:spPr>
          <a:xfrm>
            <a:off x="6338888" y="935037"/>
            <a:ext cx="5651500" cy="4238625"/>
          </a:xfrm>
        </p:spPr>
      </p:pic>
      <p:sp>
        <p:nvSpPr>
          <p:cNvPr id="11" name="Rectangle 10">
            <a:extLst>
              <a:ext uri="{FF2B5EF4-FFF2-40B4-BE49-F238E27FC236}">
                <a16:creationId xmlns:a16="http://schemas.microsoft.com/office/drawing/2014/main" id="{6A73D218-646D-7E40-9C6F-CE7EF5980A6F}"/>
              </a:ext>
            </a:extLst>
          </p:cNvPr>
          <p:cNvSpPr/>
          <p:nvPr/>
        </p:nvSpPr>
        <p:spPr>
          <a:xfrm>
            <a:off x="3362633" y="2374491"/>
            <a:ext cx="914399" cy="766915"/>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C2BF877-27C7-164E-8690-6D183C18206B}"/>
              </a:ext>
            </a:extLst>
          </p:cNvPr>
          <p:cNvSpPr/>
          <p:nvPr/>
        </p:nvSpPr>
        <p:spPr>
          <a:xfrm>
            <a:off x="10176387" y="1145459"/>
            <a:ext cx="294968" cy="703006"/>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E6F0C9E-2FA4-A54F-96EB-3842A55911F6}"/>
              </a:ext>
            </a:extLst>
          </p:cNvPr>
          <p:cNvSpPr/>
          <p:nvPr/>
        </p:nvSpPr>
        <p:spPr>
          <a:xfrm>
            <a:off x="9552039" y="2251587"/>
            <a:ext cx="919316" cy="72758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A610193-EDF1-9049-99D8-0EC43FE51A9A}"/>
              </a:ext>
            </a:extLst>
          </p:cNvPr>
          <p:cNvSpPr/>
          <p:nvPr/>
        </p:nvSpPr>
        <p:spPr>
          <a:xfrm>
            <a:off x="8037871" y="1135626"/>
            <a:ext cx="943897" cy="71283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DF4C4F3-9E00-E94E-9F6A-E807261555E1}"/>
              </a:ext>
            </a:extLst>
          </p:cNvPr>
          <p:cNvSpPr/>
          <p:nvPr/>
        </p:nvSpPr>
        <p:spPr>
          <a:xfrm>
            <a:off x="1799302" y="1145459"/>
            <a:ext cx="929149" cy="742335"/>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4543030E-7A22-0948-9665-7E3484E0C6C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65153859"/>
      </p:ext>
    </p:extLst>
  </p:cSld>
  <p:clrMapOvr>
    <a:masterClrMapping/>
  </p:clrMapOvr>
  <mc:AlternateContent xmlns:mc="http://schemas.openxmlformats.org/markup-compatibility/2006" xmlns:p14="http://schemas.microsoft.com/office/powerpoint/2010/main">
    <mc:Choice Requires="p14">
      <p:transition spd="slow" p14:dur="2000" advTm="42538"/>
    </mc:Choice>
    <mc:Fallback xmlns="">
      <p:transition spd="slow" advTm="42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A1C6711-F143-5548-9258-3E57B0D520B6}"/>
              </a:ext>
            </a:extLst>
          </p:cNvPr>
          <p:cNvPicPr>
            <a:picLocks noGrp="1" noChangeAspect="1"/>
          </p:cNvPicPr>
          <p:nvPr>
            <p:ph idx="1"/>
          </p:nvPr>
        </p:nvPicPr>
        <p:blipFill>
          <a:blip r:embed="rId5"/>
          <a:stretch>
            <a:fillRect/>
          </a:stretch>
        </p:blipFill>
        <p:spPr>
          <a:xfrm>
            <a:off x="2684206" y="0"/>
            <a:ext cx="6858000" cy="6858000"/>
          </a:xfrm>
        </p:spPr>
      </p:pic>
      <p:sp>
        <p:nvSpPr>
          <p:cNvPr id="6" name="Rectangle 5">
            <a:extLst>
              <a:ext uri="{FF2B5EF4-FFF2-40B4-BE49-F238E27FC236}">
                <a16:creationId xmlns:a16="http://schemas.microsoft.com/office/drawing/2014/main" id="{6287D1CE-5CE5-6E44-9D7C-E4297108E892}"/>
              </a:ext>
            </a:extLst>
          </p:cNvPr>
          <p:cNvSpPr/>
          <p:nvPr/>
        </p:nvSpPr>
        <p:spPr>
          <a:xfrm>
            <a:off x="2949678" y="103239"/>
            <a:ext cx="1932038" cy="1932038"/>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B25AAEA-DB40-E74D-93AC-4A1A5DBD84C6}"/>
              </a:ext>
            </a:extLst>
          </p:cNvPr>
          <p:cNvSpPr/>
          <p:nvPr/>
        </p:nvSpPr>
        <p:spPr>
          <a:xfrm>
            <a:off x="6243484" y="3382297"/>
            <a:ext cx="1932038" cy="1932038"/>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FA17DD4-DB62-0846-A457-3181341045BC}"/>
              </a:ext>
            </a:extLst>
          </p:cNvPr>
          <p:cNvSpPr/>
          <p:nvPr/>
        </p:nvSpPr>
        <p:spPr>
          <a:xfrm>
            <a:off x="6872748" y="108155"/>
            <a:ext cx="1273278" cy="1932038"/>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FA1DBB22-5E4B-6E4A-9CED-C87F5FC9F9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99231068"/>
      </p:ext>
    </p:extLst>
  </p:cSld>
  <p:clrMapOvr>
    <a:masterClrMapping/>
  </p:clrMapOvr>
  <mc:AlternateContent xmlns:mc="http://schemas.openxmlformats.org/markup-compatibility/2006" xmlns:p14="http://schemas.microsoft.com/office/powerpoint/2010/main">
    <mc:Choice Requires="p14">
      <p:transition spd="slow" p14:dur="2000" advTm="46892"/>
    </mc:Choice>
    <mc:Fallback xmlns="">
      <p:transition spd="slow" advTm="46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39C45-BBC2-6448-A206-9523A9780C65}"/>
              </a:ext>
            </a:extLst>
          </p:cNvPr>
          <p:cNvSpPr>
            <a:spLocks noGrp="1"/>
          </p:cNvSpPr>
          <p:nvPr>
            <p:ph type="title"/>
          </p:nvPr>
        </p:nvSpPr>
        <p:spPr>
          <a:xfrm>
            <a:off x="2231136" y="964692"/>
            <a:ext cx="7729728" cy="1188720"/>
          </a:xfrm>
        </p:spPr>
        <p:txBody>
          <a:bodyPr/>
          <a:lstStyle/>
          <a:p>
            <a:r>
              <a:rPr lang="en-US" dirty="0"/>
              <a:t>Model selection</a:t>
            </a:r>
          </a:p>
        </p:txBody>
      </p:sp>
      <p:sp>
        <p:nvSpPr>
          <p:cNvPr id="3" name="Content Placeholder 2">
            <a:extLst>
              <a:ext uri="{FF2B5EF4-FFF2-40B4-BE49-F238E27FC236}">
                <a16:creationId xmlns:a16="http://schemas.microsoft.com/office/drawing/2014/main" id="{226BE4C0-8B3D-C846-BE24-D4C490E5F8AF}"/>
              </a:ext>
            </a:extLst>
          </p:cNvPr>
          <p:cNvSpPr>
            <a:spLocks noGrp="1"/>
          </p:cNvSpPr>
          <p:nvPr>
            <p:ph idx="1"/>
          </p:nvPr>
        </p:nvSpPr>
        <p:spPr/>
        <p:txBody>
          <a:bodyPr/>
          <a:lstStyle/>
          <a:p>
            <a:r>
              <a:rPr lang="en-US" dirty="0"/>
              <a:t>Random Forest</a:t>
            </a:r>
          </a:p>
          <a:p>
            <a:r>
              <a:rPr lang="en-US" dirty="0"/>
              <a:t>Four models compared with different parameters:</a:t>
            </a:r>
          </a:p>
          <a:p>
            <a:pPr marL="571500" lvl="1" indent="-342900">
              <a:buFont typeface="+mj-lt"/>
              <a:buAutoNum type="arabicPeriod"/>
            </a:pPr>
            <a:r>
              <a:rPr lang="en-US" dirty="0"/>
              <a:t>Max depth: 3, Feature selection: Square Root</a:t>
            </a:r>
          </a:p>
          <a:p>
            <a:pPr marL="571500" lvl="1" indent="-342900">
              <a:buFont typeface="+mj-lt"/>
              <a:buAutoNum type="arabicPeriod"/>
            </a:pPr>
            <a:r>
              <a:rPr lang="en-US" dirty="0"/>
              <a:t>Max depth: 5, Feature selection: Square Root</a:t>
            </a:r>
          </a:p>
          <a:p>
            <a:pPr marL="571500" lvl="1" indent="-342900">
              <a:buFont typeface="+mj-lt"/>
              <a:buAutoNum type="arabicPeriod"/>
            </a:pPr>
            <a:r>
              <a:rPr lang="en-US" dirty="0"/>
              <a:t>Max depth: 10, Feature selection: Square Root</a:t>
            </a:r>
          </a:p>
          <a:p>
            <a:pPr marL="571500" lvl="1" indent="-342900">
              <a:buFont typeface="+mj-lt"/>
              <a:buAutoNum type="arabicPeriod"/>
            </a:pPr>
            <a:r>
              <a:rPr lang="en-US" dirty="0"/>
              <a:t>Max depth 10: Feature selection: Logarithmic</a:t>
            </a:r>
          </a:p>
        </p:txBody>
      </p:sp>
      <p:pic>
        <p:nvPicPr>
          <p:cNvPr id="4" name="Audio 3">
            <a:hlinkClick r:id="" action="ppaction://media"/>
            <a:extLst>
              <a:ext uri="{FF2B5EF4-FFF2-40B4-BE49-F238E27FC236}">
                <a16:creationId xmlns:a16="http://schemas.microsoft.com/office/drawing/2014/main" id="{ED697A42-9ECB-5244-AD0D-98E5CBE0FF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50954516"/>
      </p:ext>
    </p:extLst>
  </p:cSld>
  <p:clrMapOvr>
    <a:masterClrMapping/>
  </p:clrMapOvr>
  <mc:AlternateContent xmlns:mc="http://schemas.openxmlformats.org/markup-compatibility/2006" xmlns:p14="http://schemas.microsoft.com/office/powerpoint/2010/main">
    <mc:Choice Requires="p14">
      <p:transition spd="slow" p14:dur="2000" advTm="58346"/>
    </mc:Choice>
    <mc:Fallback xmlns="">
      <p:transition spd="slow" advTm="583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F9E31-6684-8444-9FB0-853D091F94FE}"/>
              </a:ext>
            </a:extLst>
          </p:cNvPr>
          <p:cNvSpPr>
            <a:spLocks noGrp="1"/>
          </p:cNvSpPr>
          <p:nvPr>
            <p:ph type="title"/>
          </p:nvPr>
        </p:nvSpPr>
        <p:spPr>
          <a:xfrm>
            <a:off x="2349123" y="312372"/>
            <a:ext cx="7729728" cy="1188720"/>
          </a:xfrm>
        </p:spPr>
        <p:txBody>
          <a:bodyPr/>
          <a:lstStyle/>
          <a:p>
            <a:r>
              <a:rPr lang="en-US" dirty="0"/>
              <a:t>Results</a:t>
            </a:r>
          </a:p>
        </p:txBody>
      </p:sp>
      <p:sp>
        <p:nvSpPr>
          <p:cNvPr id="3" name="Content Placeholder 2">
            <a:extLst>
              <a:ext uri="{FF2B5EF4-FFF2-40B4-BE49-F238E27FC236}">
                <a16:creationId xmlns:a16="http://schemas.microsoft.com/office/drawing/2014/main" id="{B10E5CF4-2E85-5A41-B686-17CC89DD5078}"/>
              </a:ext>
            </a:extLst>
          </p:cNvPr>
          <p:cNvSpPr>
            <a:spLocks noGrp="1"/>
          </p:cNvSpPr>
          <p:nvPr>
            <p:ph idx="1"/>
          </p:nvPr>
        </p:nvSpPr>
        <p:spPr>
          <a:xfrm>
            <a:off x="274516" y="1620405"/>
            <a:ext cx="4361393" cy="3101983"/>
          </a:xfrm>
        </p:spPr>
        <p:txBody>
          <a:bodyPr/>
          <a:lstStyle/>
          <a:p>
            <a:r>
              <a:rPr lang="en-US" dirty="0"/>
              <a:t>Max Depth 10 with logarithmic selection performed best</a:t>
            </a:r>
          </a:p>
          <a:p>
            <a:r>
              <a:rPr lang="en-US" dirty="0"/>
              <a:t>Accuracy of 92% on test data</a:t>
            </a:r>
          </a:p>
        </p:txBody>
      </p:sp>
      <p:pic>
        <p:nvPicPr>
          <p:cNvPr id="5" name="Picture 4">
            <a:extLst>
              <a:ext uri="{FF2B5EF4-FFF2-40B4-BE49-F238E27FC236}">
                <a16:creationId xmlns:a16="http://schemas.microsoft.com/office/drawing/2014/main" id="{588E5389-6CBE-8148-BA6F-867E34EF40F5}"/>
              </a:ext>
            </a:extLst>
          </p:cNvPr>
          <p:cNvPicPr>
            <a:picLocks noChangeAspect="1"/>
          </p:cNvPicPr>
          <p:nvPr/>
        </p:nvPicPr>
        <p:blipFill>
          <a:blip r:embed="rId5"/>
          <a:stretch>
            <a:fillRect/>
          </a:stretch>
        </p:blipFill>
        <p:spPr>
          <a:xfrm>
            <a:off x="4635908" y="1620406"/>
            <a:ext cx="6788651" cy="5091488"/>
          </a:xfrm>
          <a:prstGeom prst="rect">
            <a:avLst/>
          </a:prstGeom>
        </p:spPr>
      </p:pic>
      <p:pic>
        <p:nvPicPr>
          <p:cNvPr id="4" name="Audio 3">
            <a:hlinkClick r:id="" action="ppaction://media"/>
            <a:extLst>
              <a:ext uri="{FF2B5EF4-FFF2-40B4-BE49-F238E27FC236}">
                <a16:creationId xmlns:a16="http://schemas.microsoft.com/office/drawing/2014/main" id="{4F17D777-69C1-C14A-9035-3B72D293F8C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14354466"/>
      </p:ext>
    </p:extLst>
  </p:cSld>
  <p:clrMapOvr>
    <a:masterClrMapping/>
  </p:clrMapOvr>
  <mc:AlternateContent xmlns:mc="http://schemas.openxmlformats.org/markup-compatibility/2006" xmlns:p14="http://schemas.microsoft.com/office/powerpoint/2010/main">
    <mc:Choice Requires="p14">
      <p:transition spd="slow" p14:dur="2000" advTm="38908"/>
    </mc:Choice>
    <mc:Fallback xmlns="">
      <p:transition spd="slow" advTm="389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347C1-AD1F-834A-B3D1-6C23C39B3431}"/>
              </a:ext>
            </a:extLst>
          </p:cNvPr>
          <p:cNvSpPr>
            <a:spLocks noGrp="1"/>
          </p:cNvSpPr>
          <p:nvPr>
            <p:ph type="title"/>
          </p:nvPr>
        </p:nvSpPr>
        <p:spPr/>
        <p:txBody>
          <a:bodyPr/>
          <a:lstStyle/>
          <a:p>
            <a:r>
              <a:rPr lang="en-US" dirty="0"/>
              <a:t>Further analysis</a:t>
            </a:r>
          </a:p>
        </p:txBody>
      </p:sp>
      <p:sp>
        <p:nvSpPr>
          <p:cNvPr id="3" name="Content Placeholder 2">
            <a:extLst>
              <a:ext uri="{FF2B5EF4-FFF2-40B4-BE49-F238E27FC236}">
                <a16:creationId xmlns:a16="http://schemas.microsoft.com/office/drawing/2014/main" id="{DC90FCD0-2B02-C349-9667-04D01EE50C36}"/>
              </a:ext>
            </a:extLst>
          </p:cNvPr>
          <p:cNvSpPr>
            <a:spLocks noGrp="1"/>
          </p:cNvSpPr>
          <p:nvPr>
            <p:ph sz="half" idx="1"/>
          </p:nvPr>
        </p:nvSpPr>
        <p:spPr/>
        <p:txBody>
          <a:bodyPr/>
          <a:lstStyle/>
          <a:p>
            <a:r>
              <a:rPr lang="en-US" dirty="0"/>
              <a:t>How to visualize a Random Forest</a:t>
            </a:r>
          </a:p>
          <a:p>
            <a:r>
              <a:rPr lang="en-US" dirty="0"/>
              <a:t>How to find the most important features</a:t>
            </a:r>
          </a:p>
        </p:txBody>
      </p:sp>
      <p:sp>
        <p:nvSpPr>
          <p:cNvPr id="4" name="Content Placeholder 3">
            <a:extLst>
              <a:ext uri="{FF2B5EF4-FFF2-40B4-BE49-F238E27FC236}">
                <a16:creationId xmlns:a16="http://schemas.microsoft.com/office/drawing/2014/main" id="{2F61794B-6683-3343-A65F-AA53BEDF552F}"/>
              </a:ext>
            </a:extLst>
          </p:cNvPr>
          <p:cNvSpPr>
            <a:spLocks noGrp="1"/>
          </p:cNvSpPr>
          <p:nvPr>
            <p:ph sz="half" idx="2"/>
          </p:nvPr>
        </p:nvSpPr>
        <p:spPr/>
        <p:txBody>
          <a:bodyPr/>
          <a:lstStyle/>
          <a:p>
            <a:r>
              <a:rPr lang="en-US" dirty="0"/>
              <a:t>Individually score each tree in the Random Forest</a:t>
            </a:r>
          </a:p>
          <a:p>
            <a:r>
              <a:rPr lang="en-US" dirty="0"/>
              <a:t>Keep track of the most accurate trees</a:t>
            </a:r>
          </a:p>
        </p:txBody>
      </p:sp>
      <p:pic>
        <p:nvPicPr>
          <p:cNvPr id="5" name="Audio 4">
            <a:hlinkClick r:id="" action="ppaction://media"/>
            <a:extLst>
              <a:ext uri="{FF2B5EF4-FFF2-40B4-BE49-F238E27FC236}">
                <a16:creationId xmlns:a16="http://schemas.microsoft.com/office/drawing/2014/main" id="{4C3AF3F6-8B6E-294B-B4C7-683562A0AD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4189003"/>
      </p:ext>
    </p:extLst>
  </p:cSld>
  <p:clrMapOvr>
    <a:masterClrMapping/>
  </p:clrMapOvr>
  <mc:AlternateContent xmlns:mc="http://schemas.openxmlformats.org/markup-compatibility/2006" xmlns:p14="http://schemas.microsoft.com/office/powerpoint/2010/main">
    <mc:Choice Requires="p14">
      <p:transition spd="slow" p14:dur="2000" advTm="52594"/>
    </mc:Choice>
    <mc:Fallback xmlns="">
      <p:transition spd="slow" advTm="525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0AEA8A9-A6A7-244B-8613-D96B17180E9E}"/>
              </a:ext>
            </a:extLst>
          </p:cNvPr>
          <p:cNvPicPr>
            <a:picLocks noChangeAspect="1"/>
          </p:cNvPicPr>
          <p:nvPr/>
        </p:nvPicPr>
        <p:blipFill>
          <a:blip r:embed="rId5"/>
          <a:stretch>
            <a:fillRect/>
          </a:stretch>
        </p:blipFill>
        <p:spPr>
          <a:xfrm>
            <a:off x="1575619" y="-607141"/>
            <a:ext cx="8232057" cy="8232057"/>
          </a:xfrm>
          <a:prstGeom prst="rect">
            <a:avLst/>
          </a:prstGeom>
        </p:spPr>
      </p:pic>
      <p:sp>
        <p:nvSpPr>
          <p:cNvPr id="4" name="Oval 3">
            <a:extLst>
              <a:ext uri="{FF2B5EF4-FFF2-40B4-BE49-F238E27FC236}">
                <a16:creationId xmlns:a16="http://schemas.microsoft.com/office/drawing/2014/main" id="{268747C8-BF08-8148-A30A-07787EAD190E}"/>
              </a:ext>
            </a:extLst>
          </p:cNvPr>
          <p:cNvSpPr/>
          <p:nvPr/>
        </p:nvSpPr>
        <p:spPr>
          <a:xfrm>
            <a:off x="6371303" y="2359741"/>
            <a:ext cx="958646" cy="53094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C1681296-EC3A-764E-A278-1F92608494FA}"/>
              </a:ext>
            </a:extLst>
          </p:cNvPr>
          <p:cNvSpPr/>
          <p:nvPr/>
        </p:nvSpPr>
        <p:spPr>
          <a:xfrm>
            <a:off x="6376219" y="565354"/>
            <a:ext cx="958646" cy="53094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2AA869C-EB2C-F544-AC0C-90B536103D07}"/>
              </a:ext>
            </a:extLst>
          </p:cNvPr>
          <p:cNvSpPr/>
          <p:nvPr/>
        </p:nvSpPr>
        <p:spPr>
          <a:xfrm>
            <a:off x="6371303" y="560438"/>
            <a:ext cx="958646" cy="53094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DB774F7A-966A-444C-A096-73C0164063D6}"/>
              </a:ext>
            </a:extLst>
          </p:cNvPr>
          <p:cNvSpPr/>
          <p:nvPr/>
        </p:nvSpPr>
        <p:spPr>
          <a:xfrm>
            <a:off x="7438103" y="1450258"/>
            <a:ext cx="958646" cy="53094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B00396D8-D3D3-C948-B939-39D12DE15F52}"/>
              </a:ext>
            </a:extLst>
          </p:cNvPr>
          <p:cNvSpPr/>
          <p:nvPr/>
        </p:nvSpPr>
        <p:spPr>
          <a:xfrm>
            <a:off x="4257368" y="2369574"/>
            <a:ext cx="958646" cy="53094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B461EF56-B514-0946-B938-3476CB0D351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84691804"/>
      </p:ext>
    </p:extLst>
  </p:cSld>
  <p:clrMapOvr>
    <a:masterClrMapping/>
  </p:clrMapOvr>
  <mc:AlternateContent xmlns:mc="http://schemas.openxmlformats.org/markup-compatibility/2006" xmlns:p14="http://schemas.microsoft.com/office/powerpoint/2010/main">
    <mc:Choice Requires="p14">
      <p:transition spd="slow" p14:dur="2000" advTm="76888"/>
    </mc:Choice>
    <mc:Fallback xmlns="">
      <p:transition spd="slow" advTm="768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2270</TotalTime>
  <Words>1498</Words>
  <Application>Microsoft Macintosh PowerPoint</Application>
  <PresentationFormat>Widescreen</PresentationFormat>
  <Paragraphs>70</Paragraphs>
  <Slides>9</Slides>
  <Notes>9</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Gill Sans MT</vt:lpstr>
      <vt:lpstr>Parcel</vt:lpstr>
      <vt:lpstr>CSCA 5622 Final Project</vt:lpstr>
      <vt:lpstr>data</vt:lpstr>
      <vt:lpstr>Exploratory Analysis</vt:lpstr>
      <vt:lpstr>PowerPoint Presentation</vt:lpstr>
      <vt:lpstr>PowerPoint Presentation</vt:lpstr>
      <vt:lpstr>Model selection</vt:lpstr>
      <vt:lpstr>Results</vt:lpstr>
      <vt:lpstr>Further analysis</vt:lpstr>
      <vt:lpstr>PowerPoint Presentation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O'Connell, Allyson</dc:creator>
  <cp:lastModifiedBy>O'Connell, Allyson</cp:lastModifiedBy>
  <cp:revision>23</cp:revision>
  <dcterms:created xsi:type="dcterms:W3CDTF">2024-10-09T03:02:31Z</dcterms:created>
  <dcterms:modified xsi:type="dcterms:W3CDTF">2024-10-11T15:49:28Z</dcterms:modified>
</cp:coreProperties>
</file>